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6858000" cx="12192000"/>
  <p:notesSz cx="6858000" cy="1857375"/>
  <p:embeddedFontLst>
    <p:embeddedFont>
      <p:font typeface="IBM Plex Mono SemiBold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FD1FC45-2BA6-4DA4-9E11-F83DF994341C}">
  <a:tblStyle styleId="{BFD1FC45-2BA6-4DA4-9E11-F83DF99434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IBMPlexMonoSemiBold-regular.fntdata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IBMPlexMonoSemiBold-italic.fntdata"/><Relationship Id="rId47" Type="http://schemas.openxmlformats.org/officeDocument/2006/relationships/font" Target="fonts/IBMPlexMonoSemiBold-bold.fntdata"/><Relationship Id="rId49" Type="http://schemas.openxmlformats.org/officeDocument/2006/relationships/font" Target="fonts/IBMPlexMonoSemiBold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9" name="Google Shape;11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 showMasterSp="0">
  <p:cSld name="1_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4800"/>
              <a:buFont typeface="IBM Plex Mono SemiBold"/>
              <a:buNone/>
              <a:defRPr b="0" i="0" sz="4800" u="none" cap="none" strike="noStrike">
                <a:solidFill>
                  <a:srgbClr val="005493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5" name="Google Shape;65;p1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2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2" name="Google Shape;72;p1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8" name="Google Shape;78;p1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Vertical Title and Text">
  <p:cSld name="1_Vertical Title and 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" name="Google Shape;27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" name="Google Shape;40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9" name="Google Shape;49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/>
        </p:nvSpPr>
        <p:spPr>
          <a:xfrm>
            <a:off x="888546" y="4568734"/>
            <a:ext cx="2514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</a:rPr>
              <a:t>Tymoshenko Mykyta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</a:rPr>
              <a:t>2025-25-12</a:t>
            </a:r>
            <a:endParaRPr/>
          </a:p>
        </p:txBody>
      </p:sp>
      <p:pic>
        <p:nvPicPr>
          <p:cNvPr descr="IBM Skills Network Logo - Horizontal-noai copy.png" id="87" name="Google Shape;8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9820" y="676828"/>
            <a:ext cx="2104103" cy="629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186650" y="1580075"/>
            <a:ext cx="11682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• Launch Site Evaluation</a:t>
            </a:r>
            <a:endParaRPr b="1" sz="1800">
              <a:solidFill>
                <a:schemeClr val="dk1"/>
              </a:solidFill>
            </a:endParaRPr>
          </a:p>
          <a:p>
            <a:pPr indent="-342900" lvl="0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Querying the database to identify unique launch sites (CCAFS LC-40, KSC LC-39A, and VAFB SLC 4E) and calculating their individual success rates—such as the 60% success rate at CCAFS LC-40.</a:t>
            </a:r>
            <a:endParaRPr sz="1800">
              <a:solidFill>
                <a:schemeClr val="dk1"/>
              </a:solidFill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• Mission Outcome Analysis</a:t>
            </a:r>
            <a:endParaRPr b="1" sz="1800">
              <a:solidFill>
                <a:schemeClr val="dk1"/>
              </a:solidFill>
            </a:endParaRPr>
          </a:p>
          <a:p>
            <a:pPr indent="-342900" lvl="0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Retrieving and filtering the eight different landing outcomes (such as "True ASDS" or "False ASDS") to determine which launches were successful.</a:t>
            </a:r>
            <a:endParaRPr sz="1800">
              <a:solidFill>
                <a:schemeClr val="dk1"/>
              </a:solidFill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• Payload and Orbit Correlation</a:t>
            </a:r>
            <a:endParaRPr b="1" sz="1800">
              <a:solidFill>
                <a:schemeClr val="dk1"/>
              </a:solidFill>
            </a:endParaRPr>
          </a:p>
          <a:p>
            <a:pPr indent="-342900" lvl="0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Analyzing the relationship between Payload Mass and different Orbits (like LEO and GTO) to see how they affect landing outcomes.</a:t>
            </a:r>
            <a:endParaRPr sz="1800">
              <a:solidFill>
                <a:schemeClr val="dk1"/>
              </a:solidFill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• Success Rate Trends</a:t>
            </a:r>
            <a:endParaRPr b="1" sz="1800">
              <a:solidFill>
                <a:schemeClr val="dk1"/>
              </a:solidFill>
            </a:endParaRPr>
          </a:p>
          <a:p>
            <a:pPr indent="-342900" lvl="0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Extracting data to show that the overall success rate has improved since 2013, which allows the "Launch Number" to be used as a predictive feature.</a:t>
            </a:r>
            <a:endParaRPr sz="1800">
              <a:solidFill>
                <a:schemeClr val="dk1"/>
              </a:solidFill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• Statistical Calculations</a:t>
            </a:r>
            <a:endParaRPr b="1" sz="1800">
              <a:solidFill>
                <a:schemeClr val="dk1"/>
              </a:solidFill>
            </a:endParaRPr>
          </a:p>
          <a:p>
            <a:pPr indent="-342900" lvl="0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Using database functions to calculate the mean PayloadMass, which is necessary for filling null values to make the dataset viable for analysis.</a:t>
            </a:r>
            <a:endParaRPr sz="1800">
              <a:solidFill>
                <a:schemeClr val="dk1"/>
              </a:solidFill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1" name="Google Shape;151;p24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EDA with SQL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92929"/>
                </a:solidFill>
              </a:rPr>
              <a:t>Geospatial Marking</a:t>
            </a:r>
            <a:endParaRPr b="1" sz="1800">
              <a:solidFill>
                <a:srgbClr val="292929"/>
              </a:solidFill>
            </a:endParaRPr>
          </a:p>
          <a:p>
            <a:pPr indent="-342900" lvl="0" marL="91440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800"/>
              <a:buChar char="-"/>
            </a:pPr>
            <a:r>
              <a:rPr lang="en-US" sz="1800">
                <a:solidFill>
                  <a:srgbClr val="292929"/>
                </a:solidFill>
              </a:rPr>
              <a:t>Plotting the specific longitude and latitude of launch sites, such as Vandenberg AFB, Kennedy Space Center, and CCAFS SLC 40, onto an interactive map.</a:t>
            </a:r>
            <a:endParaRPr sz="18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92929"/>
                </a:solidFill>
              </a:rPr>
              <a:t>• Proximity Analysis</a:t>
            </a:r>
            <a:endParaRPr b="1" sz="1800">
              <a:solidFill>
                <a:srgbClr val="292929"/>
              </a:solidFill>
            </a:endParaRPr>
          </a:p>
          <a:p>
            <a:pPr indent="-342900" lvl="0" marL="91440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800"/>
              <a:buChar char="-"/>
            </a:pPr>
            <a:r>
              <a:rPr lang="en-US" sz="1800">
                <a:solidFill>
                  <a:srgbClr val="292929"/>
                </a:solidFill>
              </a:rPr>
              <a:t>Identifying and marking close proximities near launch sites to visualize their surrounding environments and geographic constraints.</a:t>
            </a:r>
            <a:endParaRPr sz="18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92929"/>
                </a:solidFill>
              </a:rPr>
              <a:t>• Interactive Exploration</a:t>
            </a:r>
            <a:endParaRPr b="1" sz="1800">
              <a:solidFill>
                <a:srgbClr val="292929"/>
              </a:solidFill>
            </a:endParaRPr>
          </a:p>
          <a:p>
            <a:pPr indent="-342900" lvl="0" marL="91440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800"/>
              <a:buChar char="-"/>
            </a:pPr>
            <a:r>
              <a:rPr lang="en-US" sz="1800">
                <a:solidFill>
                  <a:srgbClr val="292929"/>
                </a:solidFill>
              </a:rPr>
              <a:t>Utilizing tools like zoom-in/out, pan, and search to find visual patterns faster and more effectively than with traditional static graphs.</a:t>
            </a:r>
            <a:endParaRPr sz="18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92929"/>
                </a:solidFill>
              </a:rPr>
              <a:t>• Site Optimization</a:t>
            </a:r>
            <a:endParaRPr b="1" sz="1800">
              <a:solidFill>
                <a:srgbClr val="292929"/>
              </a:solidFill>
            </a:endParaRPr>
          </a:p>
          <a:p>
            <a:pPr indent="-342900" lvl="0" marL="91440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800"/>
              <a:buChar char="-"/>
            </a:pPr>
            <a:r>
              <a:rPr lang="en-US" sz="1800">
                <a:solidFill>
                  <a:srgbClr val="292929"/>
                </a:solidFill>
              </a:rPr>
              <a:t>Evaluating the geographic data and markers to discover patterns that explain how to choose an optimal launch site</a:t>
            </a:r>
            <a:endParaRPr sz="1800">
              <a:solidFill>
                <a:srgbClr val="292929"/>
              </a:solidFill>
            </a:endParaRPr>
          </a:p>
          <a:p>
            <a:pPr indent="-508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508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8" name="Google Shape;158;p25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Build an Interactive Map with Folium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000"/>
              <a:t>Build a dashboard application using the Python Plotly Dash package to present data stories more effectively than static graphs.</a:t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000"/>
              <a:t>• Incorporate interactive input components, such as a dropdown list and a range slider, to allow users to manipulate and filter the data in real-time.</a:t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000"/>
              <a:t>• Generate dynamic visual outputs, specifically a pie chart and a scatter point chart, to display specific insights from the SpaceX dataset.</a:t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000"/>
              <a:t>• Enable advanced interactions like filtering and searching to help users find visual patterns and insights faster and more effectively</a:t>
            </a:r>
            <a:endParaRPr sz="2000"/>
          </a:p>
        </p:txBody>
      </p:sp>
      <p:sp>
        <p:nvSpPr>
          <p:cNvPr id="165" name="Google Shape;165;p2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Build a Dashboard with Plotly Dash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1" name="Google Shape;171;p27"/>
          <p:cNvSpPr txBox="1"/>
          <p:nvPr>
            <p:ph idx="1" type="body"/>
          </p:nvPr>
        </p:nvSpPr>
        <p:spPr>
          <a:xfrm>
            <a:off x="211375" y="1825625"/>
            <a:ext cx="11701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800"/>
              <a:t>• </a:t>
            </a:r>
            <a:r>
              <a:rPr b="1" lang="en-US" sz="1800"/>
              <a:t>Data Preprocessing and Splitting</a:t>
            </a:r>
            <a:endParaRPr b="1" sz="1800"/>
          </a:p>
          <a:p>
            <a:pPr indent="-342900" lvl="0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Standardizing the data and performing a train_test_split to separate the dataset into training and testing portions.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800"/>
              <a:t>• Hyperparameter Optimization</a:t>
            </a:r>
            <a:endParaRPr b="1" sz="1800"/>
          </a:p>
          <a:p>
            <a:pPr indent="-342900" lvl="0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Utilizing Grid Search to find the best hyperparameter values, ensuring each chosen algorithm performs at its peak.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800"/>
              <a:t>• Algorithm Comparison</a:t>
            </a:r>
            <a:endParaRPr b="1" sz="1800"/>
          </a:p>
          <a:p>
            <a:pPr indent="-342900" lvl="0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Testing four distinct classification models to find the most effective predictor: Logistic Regression, Support Vector Machines (SVM), Decision Tree Classifier, and K-nearest neighbors (KNN).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800"/>
              <a:t>•</a:t>
            </a:r>
            <a:r>
              <a:rPr b="1" lang="en-US" sz="1800"/>
              <a:t> Performance Evaluation</a:t>
            </a:r>
            <a:endParaRPr b="1" sz="1800"/>
          </a:p>
          <a:p>
            <a:pPr indent="-342900" lvl="0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Selecting the model with the best accuracy on the training data and generating a confusion matrix to visualize the final results.</a:t>
            </a:r>
            <a:endParaRPr sz="1800"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7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Predictive Analysis (Classification)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2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3" name="Google Shape;183;p29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Flight Number vs. Launch Site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184" name="Google Shape;18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8875" y="1466550"/>
            <a:ext cx="5173574" cy="470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0" name="Google Shape;190;p30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Payload vs. Launch Site</a:t>
            </a:r>
            <a:endParaRPr/>
          </a:p>
        </p:txBody>
      </p:sp>
      <p:pic>
        <p:nvPicPr>
          <p:cNvPr id="191" name="Google Shape;19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1013" y="1598674"/>
            <a:ext cx="8409973" cy="4999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7" name="Google Shape;197;p3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Success Rate vs. Orbit Type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198" name="Google Shape;19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3200" y="1373625"/>
            <a:ext cx="7853575" cy="53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4" name="Google Shape;204;p32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Flight Number vs. Orbit Type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205" name="Google Shape;20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1025" y="1636425"/>
            <a:ext cx="7756876" cy="492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1" name="Google Shape;211;p3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Payload vs. Orbit Type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212" name="Google Shape;21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2824" y="1505500"/>
            <a:ext cx="7919449" cy="504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16"/>
          <p:cNvSpPr txBox="1"/>
          <p:nvPr/>
        </p:nvSpPr>
        <p:spPr>
          <a:xfrm>
            <a:off x="958697" y="2113240"/>
            <a:ext cx="5167086" cy="3320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Appendix</a:t>
            </a:r>
            <a:endParaRPr/>
          </a:p>
        </p:txBody>
      </p:sp>
      <p:sp>
        <p:nvSpPr>
          <p:cNvPr id="95" name="Google Shape;95;p1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8" name="Google Shape;218;p34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Launch Success Yearly Trend</a:t>
            </a:r>
            <a:endParaRPr/>
          </a:p>
        </p:txBody>
      </p:sp>
      <p:pic>
        <p:nvPicPr>
          <p:cNvPr id="219" name="Google Shape;21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3350" y="1560950"/>
            <a:ext cx="7505293" cy="486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5" name="Google Shape;225;p35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CCAFS LC-40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VAFB SLC-4E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KSC LC-39A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CCAFS SLC-40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226" name="Google Shape;226;p35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All Launch Site Names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2" name="Google Shape;232;p3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Launch Site Names Begin with 'CCA'</a:t>
            </a:r>
            <a:endParaRPr/>
          </a:p>
        </p:txBody>
      </p:sp>
      <p:pic>
        <p:nvPicPr>
          <p:cNvPr id="233" name="Google Shape;23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00" y="2221499"/>
            <a:ext cx="11887198" cy="1613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9" name="Google Shape;239;p37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</a:rPr>
              <a:t>SUM(PAYLOAD_MASS__KG_): 107 010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240" name="Google Shape;240;p37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Total Payload Mass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6" name="Google Shape;246;p38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AVG(PAYLOAD_MASS__KG_): 2 928.4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247" name="Google Shape;247;p38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Average Payload Mass by F9 v1.1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3" name="Google Shape;253;p39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</a:rPr>
              <a:t>min(Date): 2018-07-22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254" name="Google Shape;254;p39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First Successful Ground Landing Date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0" name="Google Shape;260;p40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</a:rPr>
              <a:t>Booster_Version: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F9 B5 B1046.2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F9 B5 B1047.2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F9 B5 B1048.3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F9 B5 B1051.2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F9 B5B1060.1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F9 B5 B1058.2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F9 B5B1062.1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261" name="Google Shape;261;p40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6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Successful Drone Ship Landing with Payload between 4000 and 6000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7" name="Google Shape;267;p41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</a:rPr>
              <a:t>Failure (in flight): 1</a:t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</a:rPr>
              <a:t>Success: 98</a:t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</a:rPr>
              <a:t>Success: 1</a:t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</a:rPr>
              <a:t>Success (payload status unclear): 1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268" name="Google Shape;268;p4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7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Total Number of Successful and Failure Mission Outcomes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4" name="Google Shape;274;p42"/>
          <p:cNvSpPr txBox="1"/>
          <p:nvPr>
            <p:ph idx="1" type="body"/>
          </p:nvPr>
        </p:nvSpPr>
        <p:spPr>
          <a:xfrm>
            <a:off x="770010" y="1467025"/>
            <a:ext cx="97455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92929"/>
                </a:solidFill>
              </a:rPr>
              <a:t>Booster_Version:</a:t>
            </a:r>
            <a:endParaRPr sz="16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92929"/>
                </a:solidFill>
              </a:rPr>
              <a:t>F9 B5 B1048.4</a:t>
            </a:r>
            <a:endParaRPr sz="16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92929"/>
                </a:solidFill>
              </a:rPr>
              <a:t>F9 B5 B1049.4</a:t>
            </a:r>
            <a:endParaRPr sz="16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92929"/>
                </a:solidFill>
              </a:rPr>
              <a:t>F9 B5 B1051.3</a:t>
            </a:r>
            <a:endParaRPr sz="16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92929"/>
                </a:solidFill>
              </a:rPr>
              <a:t>F9 B5 B1056.4</a:t>
            </a:r>
            <a:endParaRPr sz="16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92929"/>
                </a:solidFill>
              </a:rPr>
              <a:t>F9 B5 B1048.5</a:t>
            </a:r>
            <a:endParaRPr sz="16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92929"/>
                </a:solidFill>
              </a:rPr>
              <a:t>F9 B5 B1051.4</a:t>
            </a:r>
            <a:endParaRPr sz="16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92929"/>
                </a:solidFill>
              </a:rPr>
              <a:t>F9 B5 B1049.5</a:t>
            </a:r>
            <a:endParaRPr sz="16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92929"/>
                </a:solidFill>
              </a:rPr>
              <a:t>F9 B5 B1060.2</a:t>
            </a:r>
            <a:endParaRPr sz="16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92929"/>
                </a:solidFill>
              </a:rPr>
              <a:t>F9 B5 B1058.3</a:t>
            </a:r>
            <a:endParaRPr sz="16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92929"/>
                </a:solidFill>
              </a:rPr>
              <a:t>F9 B5 B1051.6</a:t>
            </a:r>
            <a:endParaRPr sz="16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92929"/>
                </a:solidFill>
              </a:rPr>
              <a:t>F9 B5 B1060.3</a:t>
            </a:r>
            <a:endParaRPr sz="16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92929"/>
                </a:solidFill>
              </a:rPr>
              <a:t>F9 B5 B1049.7</a:t>
            </a:r>
            <a:endParaRPr sz="1600">
              <a:solidFill>
                <a:srgbClr val="292929"/>
              </a:solidFill>
            </a:endParaRPr>
          </a:p>
        </p:txBody>
      </p:sp>
      <p:sp>
        <p:nvSpPr>
          <p:cNvPr id="275" name="Google Shape;275;p42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Boosters Carried Maximum Payload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1" name="Google Shape;281;p4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2015 Launch Records</a:t>
            </a:r>
            <a:endParaRPr/>
          </a:p>
        </p:txBody>
      </p:sp>
      <p:pic>
        <p:nvPicPr>
          <p:cNvPr id="282" name="Google Shape;28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550" y="2108250"/>
            <a:ext cx="11424503" cy="21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17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graphicFrame>
        <p:nvGraphicFramePr>
          <p:cNvPr id="102" name="Google Shape;102;p17"/>
          <p:cNvGraphicFramePr/>
          <p:nvPr/>
        </p:nvGraphicFramePr>
        <p:xfrm>
          <a:off x="770000" y="1869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{BFD1FC45-2BA6-4DA4-9E11-F83DF994341C}</a:tableStyleId>
              </a:tblPr>
              <a:tblGrid>
                <a:gridCol w="5627125"/>
                <a:gridCol w="4659875"/>
              </a:tblGrid>
              <a:tr h="46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METHODOLOGY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RESULTS</a:t>
                      </a:r>
                      <a:endParaRPr b="1" sz="1600"/>
                    </a:p>
                  </a:txBody>
                  <a:tcPr marT="91425" marB="91425" marR="91425" marL="91425"/>
                </a:tc>
              </a:tr>
              <a:tr h="441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</a:rPr>
                        <a:t>Data Collection: 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Combined API retrieval with web scraping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Cleaned dataset ready for analysis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441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Data Wrangling:</a:t>
                      </a:r>
                      <a:r>
                        <a:rPr lang="en-US" sz="1600"/>
                        <a:t> Cleaning, transforming, and merging datasets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Structured data enabled accurate insights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441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Exploratory Data Analysis (EDA)</a:t>
                      </a:r>
                      <a:r>
                        <a:rPr lang="en-US" sz="1600"/>
                        <a:t>: SQL queries and visualizations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Key trends and patterns identified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441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Dashboard Development: </a:t>
                      </a:r>
                      <a:r>
                        <a:rPr lang="en-US" sz="1600"/>
                        <a:t>Interactive dashboards with Plotly &amp; Folium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Interactive charts and maps for easy data exploration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421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Predictive Analysis: </a:t>
                      </a:r>
                      <a:r>
                        <a:rPr lang="en-US" sz="1600"/>
                        <a:t>Classification modeling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Model achieved with 83% accuracy</a:t>
                      </a:r>
                      <a:endParaRPr sz="1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8" name="Google Shape;288;p44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Rank Landing Outcomes Between 2010-06-04 and 2017-03-20</a:t>
            </a:r>
            <a:endParaRPr/>
          </a:p>
        </p:txBody>
      </p:sp>
      <p:pic>
        <p:nvPicPr>
          <p:cNvPr id="289" name="Google Shape;28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0825" y="1655300"/>
            <a:ext cx="4022325" cy="416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5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3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0" name="Google Shape;300;p4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Launch Records</a:t>
            </a:r>
            <a:endParaRPr/>
          </a:p>
        </p:txBody>
      </p:sp>
      <p:pic>
        <p:nvPicPr>
          <p:cNvPr id="301" name="Google Shape;30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2525" y="1610124"/>
            <a:ext cx="8409973" cy="4817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7" name="Google Shape;307;p47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&lt;Folium Map Screenshot 2&gt;</a:t>
            </a:r>
            <a:endParaRPr/>
          </a:p>
        </p:txBody>
      </p:sp>
      <p:pic>
        <p:nvPicPr>
          <p:cNvPr id="308" name="Google Shape;30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2375" y="1466574"/>
            <a:ext cx="8409973" cy="5056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8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4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9" name="Google Shape;319;p49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Launch Records Dashboard</a:t>
            </a:r>
            <a:endParaRPr/>
          </a:p>
        </p:txBody>
      </p:sp>
      <p:pic>
        <p:nvPicPr>
          <p:cNvPr id="320" name="Google Shape;32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700" y="1392499"/>
            <a:ext cx="9987932" cy="463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0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5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1" name="Google Shape;331;p5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Classification Accuracy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332" name="Google Shape;33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475" y="2429126"/>
            <a:ext cx="11284675" cy="1245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2"/>
          <p:cNvSpPr txBox="1"/>
          <p:nvPr>
            <p:ph idx="12" type="sldNum"/>
          </p:nvPr>
        </p:nvSpPr>
        <p:spPr>
          <a:xfrm>
            <a:off x="8714772" y="6025573"/>
            <a:ext cx="2743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8" name="Google Shape;338;p52"/>
          <p:cNvSpPr txBox="1"/>
          <p:nvPr/>
        </p:nvSpPr>
        <p:spPr>
          <a:xfrm>
            <a:off x="770011" y="538650"/>
            <a:ext cx="105156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Confusion Matrix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339" name="Google Shape;33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7025" y="1674150"/>
            <a:ext cx="5758649" cy="491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18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828075" y="1530575"/>
            <a:ext cx="10871400" cy="51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</a:rPr>
              <a:t>Context:</a:t>
            </a:r>
            <a:br>
              <a:rPr b="1" lang="en-US" sz="1700">
                <a:solidFill>
                  <a:schemeClr val="dk1"/>
                </a:solidFill>
              </a:rPr>
            </a:br>
            <a:endParaRPr b="1"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SpaceX reduces launch costs by reusing the Falcon 9 first stage</a:t>
            </a:r>
            <a:br>
              <a:rPr lang="en-US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First stage recovery is key to determining launch cost</a:t>
            </a:r>
            <a:br>
              <a:rPr lang="en-US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As a data scientist at </a:t>
            </a:r>
            <a:r>
              <a:rPr b="1" lang="en-US" sz="1700">
                <a:solidFill>
                  <a:schemeClr val="dk1"/>
                </a:solidFill>
              </a:rPr>
              <a:t>Space Y</a:t>
            </a:r>
            <a:r>
              <a:rPr lang="en-US" sz="1700">
                <a:solidFill>
                  <a:schemeClr val="dk1"/>
                </a:solidFill>
              </a:rPr>
              <a:t>, I tasked with analyzing SpaceX data</a:t>
            </a:r>
            <a:br>
              <a:rPr lang="en-US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</a:rPr>
              <a:t>Problems to Solve:</a:t>
            </a:r>
            <a:br>
              <a:rPr b="1" lang="en-US" sz="1700">
                <a:solidFill>
                  <a:schemeClr val="dk1"/>
                </a:solidFill>
              </a:rPr>
            </a:br>
            <a:endParaRPr b="1"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Which attributes influence first stage landing success? (e.g., launch site, payload mass, launch number)</a:t>
            </a:r>
            <a:br>
              <a:rPr lang="en-US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Can we predict first stage recovery using machine learning?</a:t>
            </a:r>
            <a:br>
              <a:rPr lang="en-US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How do combinations of features improve prediction accuracy?</a:t>
            </a:r>
            <a:endParaRPr sz="1700">
              <a:solidFill>
                <a:srgbClr val="292929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idx="12" type="sldNum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" name="Google Shape;115;p19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1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20"/>
          <p:cNvSpPr txBox="1"/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8800"/>
              <a:buFont typeface="Arial"/>
              <a:buNone/>
            </a:pPr>
            <a:r>
              <a:rPr lang="en-US" sz="2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 sz="2000"/>
          </a:p>
          <a:p>
            <a:pPr indent="-215900" lvl="0" marL="2286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Data collection methodology:</a:t>
            </a:r>
            <a:endParaRPr sz="2000"/>
          </a:p>
          <a:p>
            <a:pPr indent="-234950" lvl="1" marL="6858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75707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757070"/>
                </a:solidFill>
              </a:rPr>
              <a:t>Combined API data retrieval with web scraping</a:t>
            </a:r>
            <a:endParaRPr sz="2000"/>
          </a:p>
          <a:p>
            <a:pPr indent="-215900" lvl="0" marL="2286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Perform data wrangling</a:t>
            </a:r>
            <a:endParaRPr sz="2000"/>
          </a:p>
          <a:p>
            <a:pPr indent="-234950" lvl="1" marL="6858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75707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757070"/>
                </a:solidFill>
              </a:rPr>
              <a:t>Cleaning, transforming, and merging datasets</a:t>
            </a:r>
            <a:endParaRPr sz="2000"/>
          </a:p>
          <a:p>
            <a:pPr indent="-215900" lvl="0" marL="2286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Perform exploratory data analysis (EDA) using visualization and SQL</a:t>
            </a:r>
            <a:endParaRPr sz="2000"/>
          </a:p>
          <a:p>
            <a:pPr indent="-215900" lvl="0" marL="2286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Perform interactive visual analytics using Folium and Plotly Dash</a:t>
            </a:r>
            <a:endParaRPr sz="2000"/>
          </a:p>
          <a:p>
            <a:pPr indent="-215900" lvl="0" marL="2286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Perform predictive analysis using classification models</a:t>
            </a:r>
            <a:endParaRPr sz="2000"/>
          </a:p>
          <a:p>
            <a:pPr indent="-234950" lvl="1" marL="6858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75707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757070"/>
                </a:solidFill>
              </a:rPr>
              <a:t>B</a:t>
            </a:r>
            <a:r>
              <a:rPr b="0" i="0" lang="en-US" sz="20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uilding, tun</a:t>
            </a:r>
            <a:r>
              <a:rPr lang="en-US" sz="2000">
                <a:solidFill>
                  <a:srgbClr val="757070"/>
                </a:solidFill>
              </a:rPr>
              <a:t>ing</a:t>
            </a:r>
            <a:r>
              <a:rPr b="0" i="0" lang="en-US" sz="20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, and evaluat</a:t>
            </a:r>
            <a:r>
              <a:rPr lang="en-US" sz="2000">
                <a:solidFill>
                  <a:srgbClr val="757070"/>
                </a:solidFill>
              </a:rPr>
              <a:t>ing</a:t>
            </a:r>
            <a:r>
              <a:rPr b="0" i="0" lang="en-US" sz="20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 classification models</a:t>
            </a:r>
            <a:endParaRPr sz="2000"/>
          </a:p>
          <a:p>
            <a:pPr indent="-88900" lvl="0" marL="2286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ts val="8800"/>
              <a:buFont typeface="Arial"/>
              <a:buNone/>
            </a:pPr>
            <a:r>
              <a:t/>
            </a:r>
            <a:endParaRPr sz="20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3675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ts val="2200"/>
              <a:buFont typeface="Arial"/>
              <a:buNone/>
            </a:pPr>
            <a:r>
              <a:t/>
            </a:r>
            <a:endParaRPr sz="20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3675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ts val="2200"/>
              <a:buFont typeface="Arial"/>
              <a:buNone/>
            </a:pPr>
            <a:r>
              <a:t/>
            </a:r>
            <a:endParaRPr sz="20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3675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ts val="2200"/>
              <a:buFont typeface="Arial"/>
              <a:buNone/>
            </a:pPr>
            <a:r>
              <a:t/>
            </a:r>
            <a:endParaRPr sz="20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3675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ts val="2200"/>
              <a:buFont typeface="Arial"/>
              <a:buNone/>
            </a:pPr>
            <a:r>
              <a:t/>
            </a:r>
            <a:endParaRPr sz="20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249125" y="1687250"/>
            <a:ext cx="11588100" cy="47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92929"/>
                </a:solidFill>
              </a:rPr>
              <a:t>• </a:t>
            </a:r>
            <a:r>
              <a:rPr b="1" lang="en-US" sz="1800">
                <a:solidFill>
                  <a:srgbClr val="292929"/>
                </a:solidFill>
              </a:rPr>
              <a:t>API Retrieval &amp; Normalization</a:t>
            </a:r>
            <a:endParaRPr b="1" sz="1800">
              <a:solidFill>
                <a:srgbClr val="292929"/>
              </a:solidFill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800"/>
              <a:buChar char="-"/>
            </a:pPr>
            <a:r>
              <a:rPr lang="en-US" sz="1800">
                <a:solidFill>
                  <a:srgbClr val="292929"/>
                </a:solidFill>
              </a:rPr>
              <a:t>Collecting SpaceX launch data via GET requests to the REST API and converting the resulting JSON objects into a flat dataframe using json_normalize</a:t>
            </a:r>
            <a:endParaRPr sz="1800">
              <a:solidFill>
                <a:srgbClr val="292929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92929"/>
                </a:solidFill>
              </a:rPr>
              <a:t>• Targeted Data Enrichment</a:t>
            </a:r>
            <a:endParaRPr sz="1800">
              <a:solidFill>
                <a:srgbClr val="292929"/>
              </a:solidFill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800"/>
              <a:buChar char="-"/>
            </a:pPr>
            <a:r>
              <a:rPr lang="en-US" sz="1800">
                <a:solidFill>
                  <a:srgbClr val="292929"/>
                </a:solidFill>
              </a:rPr>
              <a:t>Using specific identification numbers from the initial data to target other API endpoints for detailed information on boosters, launchpads, payloads, and cores,.</a:t>
            </a:r>
            <a:endParaRPr sz="1800">
              <a:solidFill>
                <a:srgbClr val="292929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92929"/>
                </a:solidFill>
              </a:rPr>
              <a:t>• Web Scraping</a:t>
            </a:r>
            <a:endParaRPr b="1" sz="1800">
              <a:solidFill>
                <a:srgbClr val="292929"/>
              </a:solidFill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800"/>
              <a:buChar char="-"/>
            </a:pPr>
            <a:r>
              <a:rPr lang="en-US" sz="1800">
                <a:solidFill>
                  <a:srgbClr val="292929"/>
                </a:solidFill>
              </a:rPr>
              <a:t>Utilizing the BeautifulSoup package to extract additional Falcon 9 records from Wikipedia HTML tables for further analysis,.</a:t>
            </a:r>
            <a:endParaRPr sz="1800">
              <a:solidFill>
                <a:srgbClr val="292929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92929"/>
                </a:solidFill>
              </a:rPr>
              <a:t>• Filtering &amp; Cleaning</a:t>
            </a:r>
            <a:endParaRPr b="1" sz="1800">
              <a:solidFill>
                <a:srgbClr val="292929"/>
              </a:solidFill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800"/>
              <a:buChar char="-"/>
            </a:pPr>
            <a:r>
              <a:rPr lang="en-US" sz="1800">
                <a:solidFill>
                  <a:srgbClr val="292929"/>
                </a:solidFill>
              </a:rPr>
              <a:t>Refining the dataset by removing Falcon 1 launches and handling missing values by replacing null PayloadMass entries with the calculated mean.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173625" y="1602000"/>
            <a:ext cx="11739000" cy="48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32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1800"/>
              <a:buChar char="•"/>
            </a:pPr>
            <a:r>
              <a:rPr b="1" lang="en-US" sz="1800">
                <a:solidFill>
                  <a:srgbClr val="292929"/>
                </a:solidFill>
              </a:rPr>
              <a:t>Attribute Analysis</a:t>
            </a:r>
            <a:endParaRPr b="1" sz="1800">
              <a:solidFill>
                <a:srgbClr val="292929"/>
              </a:solidFill>
            </a:endParaRPr>
          </a:p>
          <a:p>
            <a:pPr indent="-34290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Char char="-"/>
            </a:pPr>
            <a:r>
              <a:rPr lang="en-US" sz="1800">
                <a:solidFill>
                  <a:srgbClr val="292929"/>
                </a:solidFill>
              </a:rPr>
              <a:t>Reviewing key variables such as Flight Number, Payload Mass, Orbit, and Launch Site to understand the launch environment and specifications.</a:t>
            </a:r>
            <a:endParaRPr sz="1800">
              <a:solidFill>
                <a:srgbClr val="292929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92929"/>
                </a:solidFill>
              </a:rPr>
              <a:t>• Data Filtering &amp; Imputation</a:t>
            </a:r>
            <a:endParaRPr b="1" sz="1800">
              <a:solidFill>
                <a:srgbClr val="292929"/>
              </a:solidFill>
            </a:endParaRPr>
          </a:p>
          <a:p>
            <a:pPr indent="-342900" lvl="0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1800"/>
              <a:buChar char="-"/>
            </a:pPr>
            <a:r>
              <a:rPr lang="en-US" sz="1800">
                <a:solidFill>
                  <a:srgbClr val="292929"/>
                </a:solidFill>
              </a:rPr>
              <a:t>Removing Falcon 1 records to isolate Falcon 9 data and replacing missing PayloadMass values with the calculated mean of the column.</a:t>
            </a:r>
            <a:endParaRPr sz="1800">
              <a:solidFill>
                <a:srgbClr val="292929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92929"/>
                </a:solidFill>
              </a:rPr>
              <a:t>• Outcome Classification</a:t>
            </a:r>
            <a:endParaRPr b="1" sz="1800">
              <a:solidFill>
                <a:srgbClr val="292929"/>
              </a:solidFill>
            </a:endParaRPr>
          </a:p>
          <a:p>
            <a:pPr indent="-342900" lvl="0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1800"/>
              <a:buChar char="-"/>
            </a:pPr>
            <a:r>
              <a:rPr lang="en-US" sz="1800">
                <a:solidFill>
                  <a:srgbClr val="292929"/>
                </a:solidFill>
              </a:rPr>
              <a:t>Analyzing the eight different landing statuses (like "True ASDS" or "False ASDS") to determine the success of the first stage.</a:t>
            </a:r>
            <a:endParaRPr sz="1800">
              <a:solidFill>
                <a:srgbClr val="292929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92929"/>
                </a:solidFill>
              </a:rPr>
              <a:t>• Binary Labeling</a:t>
            </a:r>
            <a:endParaRPr b="1" sz="1800">
              <a:solidFill>
                <a:srgbClr val="292929"/>
              </a:solidFill>
            </a:endParaRPr>
          </a:p>
          <a:p>
            <a:pPr indent="-342900" lvl="0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1800"/>
              <a:buChar char="-"/>
            </a:pPr>
            <a:r>
              <a:rPr lang="en-US" sz="1800">
                <a:solidFill>
                  <a:srgbClr val="292929"/>
                </a:solidFill>
              </a:rPr>
              <a:t>Converting these landing outcomes into a classification variable "Y", where 1 represents a successful landing and 0 represents a failure.</a:t>
            </a:r>
            <a:endParaRPr sz="1800">
              <a:solidFill>
                <a:srgbClr val="292929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92929"/>
                </a:solidFill>
              </a:rPr>
              <a:t>• Handling Structural Nulls</a:t>
            </a:r>
            <a:endParaRPr b="1" sz="1800">
              <a:solidFill>
                <a:srgbClr val="292929"/>
              </a:solidFill>
            </a:endParaRPr>
          </a:p>
          <a:p>
            <a:pPr indent="-342900" lvl="0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1800"/>
              <a:buChar char="-"/>
            </a:pPr>
            <a:r>
              <a:rPr lang="en-US" sz="1800">
                <a:solidFill>
                  <a:srgbClr val="292929"/>
                </a:solidFill>
              </a:rPr>
              <a:t>Maintaining null values in the LandingPad column—since they signify a landing pad was not used—for later processing via one-hot encoding.</a:t>
            </a:r>
            <a:endParaRPr sz="1800">
              <a:solidFill>
                <a:srgbClr val="292929"/>
              </a:solidFill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2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Wrangling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173625" y="1542525"/>
            <a:ext cx="11663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92929"/>
                </a:solidFill>
              </a:rPr>
              <a:t>• Trend Identification</a:t>
            </a:r>
            <a:endParaRPr b="1" sz="1800">
              <a:solidFill>
                <a:srgbClr val="292929"/>
              </a:solidFill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800"/>
              <a:buChar char="-"/>
            </a:pPr>
            <a:r>
              <a:rPr lang="en-US" sz="1800">
                <a:solidFill>
                  <a:srgbClr val="292929"/>
                </a:solidFill>
              </a:rPr>
              <a:t>Visualizing data over time reveals that the success rate has improved since 2013, highlighting "Launch Number" as a key feature for predictive modeling.</a:t>
            </a:r>
            <a:endParaRPr sz="1800">
              <a:solidFill>
                <a:srgbClr val="292929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92929"/>
                </a:solidFill>
              </a:rPr>
              <a:t>• Site-Specific Performance</a:t>
            </a:r>
            <a:endParaRPr b="1" sz="1800">
              <a:solidFill>
                <a:srgbClr val="292929"/>
              </a:solidFill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800"/>
              <a:buChar char="-"/>
            </a:pPr>
            <a:r>
              <a:rPr lang="en-US" sz="1800">
                <a:solidFill>
                  <a:srgbClr val="292929"/>
                </a:solidFill>
              </a:rPr>
              <a:t>Comparison shows that different launch sites have varying success rates; for instance, CCAFS LC-40 has a 60% success rate, while KSC LC-39A and VAFB SLC 4E both average around 77%.</a:t>
            </a:r>
            <a:endParaRPr sz="1800">
              <a:solidFill>
                <a:srgbClr val="292929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92929"/>
                </a:solidFill>
              </a:rPr>
              <a:t>• Feature Interaction</a:t>
            </a:r>
            <a:endParaRPr b="1" sz="1800">
              <a:solidFill>
                <a:srgbClr val="292929"/>
              </a:solidFill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800"/>
              <a:buChar char="-"/>
            </a:pPr>
            <a:r>
              <a:rPr lang="en-US" sz="1800">
                <a:solidFill>
                  <a:srgbClr val="292929"/>
                </a:solidFill>
              </a:rPr>
              <a:t>By overlaying landing outcomes as colors on plots, you can see how combined attributes affect success, such as noticing that payloads over 10,000 kg at CCAFS LC-40 have a 100% success rate.</a:t>
            </a:r>
            <a:endParaRPr sz="1800">
              <a:solidFill>
                <a:srgbClr val="292929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92929"/>
                </a:solidFill>
              </a:rPr>
              <a:t>• Correlation and Preparation</a:t>
            </a:r>
            <a:endParaRPr b="1" sz="1800">
              <a:solidFill>
                <a:srgbClr val="292929"/>
              </a:solidFill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800"/>
              <a:buChar char="-"/>
            </a:pPr>
            <a:r>
              <a:rPr lang="en-US" sz="1800">
                <a:solidFill>
                  <a:srgbClr val="292929"/>
                </a:solidFill>
              </a:rPr>
              <a:t>The process focuses on determining which attributes are correlated with successful landings and preparing categorical variables for machine learning using one-hot encoding.</a:t>
            </a:r>
            <a:endParaRPr sz="18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92929"/>
              </a:solidFill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44" name="Google Shape;144;p2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EDA with Data Visualization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